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0"/>
  </p:notesMasterIdLst>
  <p:handoutMasterIdLst>
    <p:handoutMasterId r:id="rId21"/>
  </p:handoutMasterIdLst>
  <p:sldIdLst>
    <p:sldId id="459" r:id="rId2"/>
    <p:sldId id="465" r:id="rId3"/>
    <p:sldId id="475" r:id="rId4"/>
    <p:sldId id="476" r:id="rId5"/>
    <p:sldId id="480" r:id="rId6"/>
    <p:sldId id="477" r:id="rId7"/>
    <p:sldId id="479" r:id="rId8"/>
    <p:sldId id="481" r:id="rId9"/>
    <p:sldId id="482" r:id="rId10"/>
    <p:sldId id="483" r:id="rId11"/>
    <p:sldId id="484" r:id="rId12"/>
    <p:sldId id="466" r:id="rId13"/>
    <p:sldId id="468" r:id="rId14"/>
    <p:sldId id="469" r:id="rId15"/>
    <p:sldId id="470" r:id="rId16"/>
    <p:sldId id="472" r:id="rId17"/>
    <p:sldId id="471" r:id="rId18"/>
    <p:sldId id="464" r:id="rId19"/>
  </p:sldIdLst>
  <p:sldSz cx="9144000" cy="6858000" type="screen4x3"/>
  <p:notesSz cx="6797675" cy="9926638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6600"/>
    <a:srgbClr val="009999"/>
    <a:srgbClr val="A3B2C1"/>
    <a:srgbClr val="669900"/>
    <a:srgbClr val="FF6600"/>
    <a:srgbClr val="CCCCFF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90" autoAdjust="0"/>
    <p:restoredTop sz="94660" autoAdjust="0"/>
  </p:normalViewPr>
  <p:slideViewPr>
    <p:cSldViewPr>
      <p:cViewPr varScale="1">
        <p:scale>
          <a:sx n="112" d="100"/>
          <a:sy n="112" d="100"/>
        </p:scale>
        <p:origin x="156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1474"/>
    </p:cViewPr>
  </p:sorterViewPr>
  <p:notesViewPr>
    <p:cSldViewPr>
      <p:cViewPr varScale="1">
        <p:scale>
          <a:sx n="81" d="100"/>
          <a:sy n="81" d="100"/>
        </p:scale>
        <p:origin x="-2628" y="-102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7" rIns="93174" bIns="46587" numCol="1" anchor="t" anchorCtr="0" compatLnSpc="1">
            <a:prstTxWarp prst="textNoShape">
              <a:avLst/>
            </a:prstTxWarp>
          </a:bodyPr>
          <a:lstStyle>
            <a:lvl1pPr algn="l" defTabSz="931863">
              <a:defRPr sz="1200" b="0"/>
            </a:lvl1pPr>
          </a:lstStyle>
          <a:p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863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7" rIns="93174" bIns="46587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/>
            </a:lvl1pPr>
          </a:lstStyle>
          <a:p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4875"/>
            <a:ext cx="498792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7" rIns="93174" bIns="465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7" rIns="93174" bIns="46587" numCol="1" anchor="b" anchorCtr="0" compatLnSpc="1">
            <a:prstTxWarp prst="textNoShape">
              <a:avLst/>
            </a:prstTxWarp>
          </a:bodyPr>
          <a:lstStyle>
            <a:lvl1pPr algn="l" defTabSz="931863">
              <a:defRPr sz="1200" b="0"/>
            </a:lvl1pPr>
          </a:lstStyle>
          <a:p>
            <a:r>
              <a:rPr lang="en-US"/>
              <a:t>Principles of Good Clinical Practice in Research</a:t>
            </a:r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863" y="942975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7" rIns="93174" bIns="46587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/>
            </a:lvl1pPr>
          </a:lstStyle>
          <a:p>
            <a:fld id="{5297038A-7D69-49C0-B757-98002F896E5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11313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/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fld id="{5C73CDF2-9850-4400-A991-9E6B2C80CD4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685800" y="3014663"/>
            <a:ext cx="7772400" cy="109537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660066"/>
          </a:solidFill>
          <a:ln w="9525">
            <a:solidFill>
              <a:srgbClr val="660066"/>
            </a:solidFill>
            <a:round/>
            <a:headEnd/>
            <a:tailEnd/>
          </a:ln>
        </p:spPr>
        <p:txBody>
          <a:bodyPr/>
          <a:lstStyle/>
          <a:p>
            <a:pPr algn="l" eaLnBrk="1" hangingPunct="1"/>
            <a:endParaRPr lang="sr-Cyrl-CS" sz="2400" b="0">
              <a:solidFill>
                <a:srgbClr val="CC0000"/>
              </a:solidFill>
              <a:latin typeface="Times New Roman" pitchFamily="18" charset="0"/>
            </a:endParaRPr>
          </a:p>
        </p:txBody>
      </p:sp>
      <p:pic>
        <p:nvPicPr>
          <p:cNvPr id="9224" name="Picture 8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0825" y="304800"/>
            <a:ext cx="2009775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81687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44937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4075" y="1752600"/>
            <a:ext cx="3946525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43862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AutoShape 4"/>
          <p:cNvSpPr>
            <a:spLocks noChangeArrowheads="1"/>
          </p:cNvSpPr>
          <p:nvPr userDrawn="1"/>
        </p:nvSpPr>
        <p:spPr bwMode="auto">
          <a:xfrm>
            <a:off x="609600" y="1600200"/>
            <a:ext cx="7958138" cy="109538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660066"/>
          </a:solidFill>
          <a:ln w="9525">
            <a:solidFill>
              <a:srgbClr val="660066"/>
            </a:solidFill>
            <a:round/>
            <a:headEnd/>
            <a:tailEnd/>
          </a:ln>
        </p:spPr>
        <p:txBody>
          <a:bodyPr/>
          <a:lstStyle/>
          <a:p>
            <a:pPr algn="l" eaLnBrk="1" hangingPunct="1"/>
            <a:endParaRPr lang="sr-Cyrl-CS" sz="2400" b="0">
              <a:solidFill>
                <a:srgbClr val="660066"/>
              </a:solidFill>
              <a:latin typeface="Times New Roman" pitchFamily="18" charset="0"/>
            </a:endParaRP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rgbClr val="66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rgbClr val="66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rgbClr val="660066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rgbClr val="660066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rgbClr val="660066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rgbClr val="660066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rgbClr val="660066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rgbClr val="660066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rgbClr val="660066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rgbClr val="660066"/>
          </a:solidFill>
          <a:latin typeface="Tahoma" pitchFamily="34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rgbClr val="660066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rgbClr val="660066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rgbClr val="660066"/>
        </a:buClr>
        <a:buFont typeface="Wingdings" pitchFamily="2" charset="2"/>
        <a:buChar char="§"/>
        <a:defRPr>
          <a:solidFill>
            <a:srgbClr val="000000"/>
          </a:solidFill>
          <a:latin typeface="+mn-lt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rgbClr val="660066"/>
        </a:buClr>
        <a:buFont typeface="Wingdings" pitchFamily="2" charset="2"/>
        <a:buChar char="§"/>
        <a:defRPr>
          <a:solidFill>
            <a:srgbClr val="000000"/>
          </a:solidFill>
          <a:latin typeface="+mn-lt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rgbClr val="660066"/>
        </a:buClr>
        <a:buFont typeface="Wingdings" pitchFamily="2" charset="2"/>
        <a:buChar char="§"/>
        <a:defRPr>
          <a:solidFill>
            <a:srgbClr val="000000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rgbClr val="660066"/>
        </a:buClr>
        <a:buFont typeface="Wingdings" pitchFamily="2" charset="2"/>
        <a:buChar char="§"/>
        <a:defRPr>
          <a:solidFill>
            <a:srgbClr val="000000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rgbClr val="660066"/>
        </a:buClr>
        <a:buFont typeface="Wingdings" pitchFamily="2" charset="2"/>
        <a:buChar char="§"/>
        <a:defRPr>
          <a:solidFill>
            <a:srgbClr val="000000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rgbClr val="660066"/>
        </a:buClr>
        <a:buFont typeface="Wingdings" pitchFamily="2" charset="2"/>
        <a:buChar char="§"/>
        <a:defRPr>
          <a:solidFill>
            <a:srgbClr val="000000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rgbClr val="660066"/>
        </a:buClr>
        <a:buFont typeface="Wingdings" pitchFamily="2" charset="2"/>
        <a:buChar char="§"/>
        <a:defRPr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g.ac.rs/Docs/Pravilnik_o_prijavi,_izradi_i_odbrani_doktorske_disertacije_24122019.pdf" TargetMode="External"/><Relationship Id="rId2" Type="http://schemas.openxmlformats.org/officeDocument/2006/relationships/hyperlink" Target="https://medf.kg.ac.rs/studije/postdiplomske/doktorska/disertacija.ph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df.kg.ac.rs/dokumenti/pravilnici/Pravilnik%20o%20Doktorskim%20studijama.pdf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medf.kg.ac.rs/dokumenti/pravilnici/Pravilnik%20o%20Doktorskim%20studijama.pd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c-kg.rs/images/down/eticki/03.01.2018/uputstvo.za.podnosenje.zahteva.etickom.odboru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54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3400" y="1600200"/>
            <a:ext cx="8458200" cy="1371600"/>
          </a:xfrm>
        </p:spPr>
        <p:txBody>
          <a:bodyPr/>
          <a:lstStyle/>
          <a:p>
            <a:pPr algn="ctr"/>
            <a:r>
              <a:rPr lang="ru-RU" sz="3200" b="1" smtClean="0"/>
              <a:t>ИЗРАДА АПЛИКАЦИЈЕ ЗА ЕТИЧКИ ОДБОР И ПРИЈАВЕ ТЕМЕ </a:t>
            </a:r>
            <a:r>
              <a:rPr lang="en-US" sz="3200" b="1" smtClean="0"/>
              <a:t/>
            </a:r>
            <a:br>
              <a:rPr lang="en-US" sz="3200" b="1" smtClean="0"/>
            </a:br>
            <a:r>
              <a:rPr lang="ru-RU" sz="3200" b="1" smtClean="0"/>
              <a:t>ДОКТОРСКЕ ДИСЕРТАЦИЈЕ</a:t>
            </a:r>
            <a:endParaRPr lang="sr-Cyrl-CS" sz="3200" b="1" dirty="0"/>
          </a:p>
        </p:txBody>
      </p:sp>
      <p:sp>
        <p:nvSpPr>
          <p:cNvPr id="57754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505200"/>
            <a:ext cx="6629400" cy="2057400"/>
          </a:xfrm>
          <a:noFill/>
          <a:ln/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dirty="0" smtClean="0"/>
              <a:t>АКАДЕМСКЕ ДОКТОРСКЕ СТУДИЈЕ - МЕДИЦИНСКЕ НАУКЕ </a:t>
            </a:r>
            <a:endParaRPr lang="en-US" dirty="0" smtClean="0"/>
          </a:p>
          <a:p>
            <a:pPr algn="ctr">
              <a:lnSpc>
                <a:spcPct val="90000"/>
              </a:lnSpc>
            </a:pPr>
            <a:endParaRPr lang="en-US" dirty="0" smtClean="0"/>
          </a:p>
          <a:p>
            <a:pPr algn="ctr">
              <a:lnSpc>
                <a:spcPct val="90000"/>
              </a:lnSpc>
            </a:pPr>
            <a:r>
              <a:rPr lang="ru-RU" dirty="0" smtClean="0"/>
              <a:t>ИП 1 КЛИНИЧКА И ЕКСПЕРИМЕНТАЛНА ФАРМАКОЛОГИЈА</a:t>
            </a:r>
            <a:endParaRPr lang="ru-RU" dirty="0"/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endParaRPr lang="ru-RU" dirty="0"/>
          </a:p>
          <a:p>
            <a:pPr algn="r">
              <a:lnSpc>
                <a:spcPct val="90000"/>
              </a:lnSpc>
            </a:pPr>
            <a:r>
              <a:rPr lang="ru-RU" dirty="0" smtClean="0"/>
              <a:t>Проф. </a:t>
            </a:r>
            <a:r>
              <a:rPr lang="ru-RU" dirty="0"/>
              <a:t>др Наташа Ђорђевић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112126" cy="1216025"/>
          </a:xfrm>
        </p:spPr>
        <p:txBody>
          <a:bodyPr/>
          <a:lstStyle/>
          <a:p>
            <a:r>
              <a:rPr lang="ru-RU" sz="4000" smtClean="0"/>
              <a:t>Израда апликације за Етички одбор – елементи од значаја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66738" y="1828800"/>
            <a:ext cx="8272462" cy="4114800"/>
          </a:xfrm>
        </p:spPr>
        <p:txBody>
          <a:bodyPr/>
          <a:lstStyle/>
          <a:p>
            <a:r>
              <a:rPr lang="sr-Cyrl-RS" smtClean="0"/>
              <a:t>Процес добијања информисаног пристанка:</a:t>
            </a:r>
          </a:p>
          <a:p>
            <a:pPr lvl="1"/>
            <a:r>
              <a:rPr lang="ru-RU" smtClean="0"/>
              <a:t>Детаљан опис поступка добијања сагласности од испитаника и листа особа које ће бити за то одговорне</a:t>
            </a:r>
          </a:p>
          <a:p>
            <a:pPr lvl="1"/>
            <a:r>
              <a:rPr lang="ru-RU" smtClean="0"/>
              <a:t>Разумљивост, потпуност и адекватност усмене и писане информације за испитанике, односно њихове законске заступнике</a:t>
            </a:r>
          </a:p>
          <a:p>
            <a:pPr lvl="1"/>
            <a:r>
              <a:rPr lang="ru-RU" smtClean="0"/>
              <a:t>У случају укључивања испитаника који не могу дати сагласност, детаљан опис добијања сагласности од родитеља, односно законског заступника</a:t>
            </a:r>
          </a:p>
          <a:p>
            <a:pPr lvl="1"/>
            <a:r>
              <a:rPr lang="ru-RU" smtClean="0"/>
              <a:t>Да ли је обезбеђено да испитаници у току студије добију све нове за њих значајне информације о леку који се испитује?</a:t>
            </a:r>
          </a:p>
          <a:p>
            <a:pPr lvl="1"/>
            <a:r>
              <a:rPr lang="ru-RU" smtClean="0"/>
              <a:t>Опис начина на који ће се одговорити на питања и жалбе испитаника, односно њихових законских заступника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112126" cy="1216025"/>
          </a:xfrm>
        </p:spPr>
        <p:txBody>
          <a:bodyPr/>
          <a:lstStyle/>
          <a:p>
            <a:r>
              <a:rPr lang="ru-RU" sz="4000" smtClean="0"/>
              <a:t>Израда апликације за Етички одбор – елементи од значаја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66738" y="1828800"/>
            <a:ext cx="8272462" cy="4114800"/>
          </a:xfrm>
        </p:spPr>
        <p:txBody>
          <a:bodyPr/>
          <a:lstStyle/>
          <a:p>
            <a:r>
              <a:rPr lang="sr-Cyrl-RS" smtClean="0"/>
              <a:t>Разматрања везана за заједницу у којој се врши истраживање:</a:t>
            </a:r>
          </a:p>
          <a:p>
            <a:pPr lvl="1"/>
            <a:r>
              <a:rPr lang="ru-RU" smtClean="0"/>
              <a:t>Да ли је било консултовања друштвене заједнице у току израде плана испитивања?</a:t>
            </a:r>
          </a:p>
          <a:p>
            <a:pPr lvl="1"/>
            <a:r>
              <a:rPr lang="ru-RU" smtClean="0"/>
              <a:t>Да ли ће бити консултовања друштвене заједнице током студије?</a:t>
            </a:r>
          </a:p>
          <a:p>
            <a:pPr lvl="1"/>
            <a:r>
              <a:rPr lang="ru-RU" smtClean="0"/>
              <a:t>Какав је утицај заједнице на пристанак испитаника?</a:t>
            </a:r>
          </a:p>
          <a:p>
            <a:pPr lvl="1"/>
            <a:r>
              <a:rPr lang="ru-RU" smtClean="0"/>
              <a:t>У којој мери студија доприноси унапређењу здравствене заштите и истраживања у заједници?</a:t>
            </a:r>
          </a:p>
          <a:p>
            <a:pPr lvl="1"/>
            <a:r>
              <a:rPr lang="ru-RU" smtClean="0"/>
              <a:t>Да ли ће лек који се испитује бити доступан локалном становништву после студије?</a:t>
            </a:r>
          </a:p>
          <a:p>
            <a:pPr lvl="1"/>
            <a:r>
              <a:rPr lang="ru-RU" smtClean="0"/>
              <a:t>На који начин на који ће резултати студије бити доступни испитанику и становништву у заједници?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/>
              <a:t>Израда пријаве теме докторске дисертације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mtClean="0"/>
              <a:t>Пријава мора да буде и суштински и формално прилагођена захтевима: у</a:t>
            </a:r>
            <a:r>
              <a:rPr lang="ru-RU" smtClean="0"/>
              <a:t>путство и правила за пријаву докторске дисертације на ФМН Универзитета у Крагујевцу </a:t>
            </a:r>
            <a:r>
              <a:rPr lang="sr-Cyrl-RS" smtClean="0"/>
              <a:t>налази се на </a:t>
            </a:r>
            <a:r>
              <a:rPr lang="en-US" smtClean="0">
                <a:hlinkClick r:id="rId2"/>
              </a:rPr>
              <a:t>https://medf.kg.ac.rs/studije/postdiplomske/doktorska/disertacija.php</a:t>
            </a:r>
            <a:r>
              <a:rPr lang="sr-Cyrl-RS" smtClean="0"/>
              <a:t> и на </a:t>
            </a:r>
            <a:r>
              <a:rPr lang="en-US" smtClean="0">
                <a:hlinkClick r:id="rId3"/>
              </a:rPr>
              <a:t>https://www.kg.ac.rs/Docs/Pravilnik_o_prijavi,_izradi_i_odbrani_doktorske_disertacije_24122019.pdf</a:t>
            </a:r>
            <a:endParaRPr lang="sr-Cyrl-RS" smtClean="0"/>
          </a:p>
          <a:p>
            <a:r>
              <a:rPr lang="ru-RU" smtClean="0"/>
              <a:t>‘’Докторска дисертација је резултат самосталног оригиналног научноистраживачког рада кандидата у одговарајућој научној области’’ (члан 18. став 1. Правилника о докторским студијама </a:t>
            </a:r>
            <a:r>
              <a:rPr lang="en-US" smtClean="0">
                <a:hlinkClick r:id="rId4"/>
              </a:rPr>
              <a:t>https://medf.kg.ac.rs/dokumenti/pravilnici/Pravilnik%20o%20Doktorskim%20studijama.pdf</a:t>
            </a:r>
            <a:r>
              <a:rPr lang="ru-RU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Израда пријаве теме </a:t>
            </a:r>
            <a:br>
              <a:rPr lang="ru-RU" sz="4000" smtClean="0"/>
            </a:br>
            <a:r>
              <a:rPr lang="ru-RU" sz="4000" smtClean="0"/>
              <a:t>докторске дисертације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752600"/>
            <a:ext cx="8348662" cy="4267200"/>
          </a:xfrm>
        </p:spPr>
        <p:txBody>
          <a:bodyPr/>
          <a:lstStyle/>
          <a:p>
            <a:r>
              <a:rPr lang="ru-RU" sz="1800" smtClean="0"/>
              <a:t>Докторска дисертација мора* </a:t>
            </a:r>
          </a:p>
          <a:p>
            <a:pPr lvl="1"/>
            <a:r>
              <a:rPr lang="ru-RU" sz="1800" smtClean="0"/>
              <a:t>бити резултат самосталног оригиналног научноистраживачког рада кандидата у одговарајућој научној области</a:t>
            </a:r>
          </a:p>
          <a:p>
            <a:pPr lvl="1"/>
            <a:r>
              <a:rPr lang="ru-RU" sz="1800" smtClean="0"/>
              <a:t>бити оригинална</a:t>
            </a:r>
          </a:p>
          <a:p>
            <a:pPr lvl="1"/>
            <a:r>
              <a:rPr lang="ru-RU" sz="1800" smtClean="0"/>
              <a:t>имати </a:t>
            </a:r>
            <a:r>
              <a:rPr lang="ru-RU" sz="1900" smtClean="0"/>
              <a:t>научни приступ проблему </a:t>
            </a:r>
          </a:p>
          <a:p>
            <a:pPr lvl="1"/>
            <a:r>
              <a:rPr lang="ru-RU" sz="1900" smtClean="0"/>
              <a:t>бити заснована на научним критеријумима </a:t>
            </a:r>
          </a:p>
          <a:p>
            <a:pPr lvl="1"/>
            <a:r>
              <a:rPr lang="ru-RU" sz="1900" smtClean="0"/>
              <a:t>поштовати научне принципе </a:t>
            </a:r>
          </a:p>
          <a:p>
            <a:pPr lvl="1"/>
            <a:r>
              <a:rPr lang="ru-RU" sz="1900" smtClean="0"/>
              <a:t>дати научни допринос, тј. бити од значаја за развој науке</a:t>
            </a:r>
          </a:p>
          <a:p>
            <a:pPr lvl="1"/>
            <a:endParaRPr lang="ru-RU" sz="1900" smtClean="0"/>
          </a:p>
          <a:p>
            <a:pPr lvl="1"/>
            <a:endParaRPr lang="ru-RU" sz="1900" smtClean="0"/>
          </a:p>
          <a:p>
            <a:pPr algn="r">
              <a:buNone/>
            </a:pPr>
            <a:r>
              <a:rPr lang="ru-RU" sz="1900" smtClean="0"/>
              <a:t>	*погледати Правилник о докторским студијама </a:t>
            </a:r>
            <a:r>
              <a:rPr lang="en-US" sz="1900" smtClean="0">
                <a:hlinkClick r:id="rId2"/>
              </a:rPr>
              <a:t>https://medf.kg.ac.rs/dokumenti/pravilnici/Pravilnik%20o%20Doktorskim%20studijama.pdf</a:t>
            </a:r>
            <a:endParaRPr lang="en-US" sz="1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Израда пријаве теме </a:t>
            </a:r>
            <a:br>
              <a:rPr lang="ru-RU" sz="4000" smtClean="0"/>
            </a:br>
            <a:r>
              <a:rPr lang="ru-RU" sz="4000" smtClean="0"/>
              <a:t>докторске дисертације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752600"/>
            <a:ext cx="8348662" cy="4267200"/>
          </a:xfrm>
        </p:spPr>
        <p:txBody>
          <a:bodyPr/>
          <a:lstStyle/>
          <a:p>
            <a:r>
              <a:rPr lang="sr-Cyrl-CS" sz="1800" smtClean="0"/>
              <a:t>СТРАНА 1</a:t>
            </a:r>
            <a:r>
              <a:rPr lang="en-US" sz="1800" smtClean="0"/>
              <a:t>:</a:t>
            </a:r>
          </a:p>
          <a:p>
            <a:pPr lvl="1"/>
            <a:r>
              <a:rPr lang="sr-Cyrl-CS" sz="1800" smtClean="0"/>
              <a:t>Наслов рада (до 200 карактера)</a:t>
            </a:r>
            <a:endParaRPr lang="en-US" sz="1800" smtClean="0"/>
          </a:p>
          <a:p>
            <a:pPr lvl="2"/>
            <a:r>
              <a:rPr lang="sr-Cyrl-CS" sz="1600" smtClean="0"/>
              <a:t>што краћи и јаснији</a:t>
            </a:r>
            <a:endParaRPr lang="en-US" sz="1600" smtClean="0"/>
          </a:p>
          <a:p>
            <a:pPr lvl="2"/>
            <a:r>
              <a:rPr lang="sr-Cyrl-CS" sz="1600" smtClean="0"/>
              <a:t>три основна елемента: узрок (независна вари</a:t>
            </a:r>
            <a:r>
              <a:rPr lang="en-US" sz="1600" smtClean="0"/>
              <a:t>j</a:t>
            </a:r>
            <a:r>
              <a:rPr lang="sr-Cyrl-CS" sz="1600" smtClean="0"/>
              <a:t>абла), исход (зависна варијабла) и популациј</a:t>
            </a:r>
            <a:r>
              <a:rPr lang="en-US" sz="1600" smtClean="0"/>
              <a:t>a</a:t>
            </a:r>
            <a:r>
              <a:rPr lang="sr-Cyrl-CS" sz="1600" smtClean="0"/>
              <a:t> </a:t>
            </a:r>
            <a:endParaRPr lang="en-US" sz="1600" smtClean="0"/>
          </a:p>
          <a:p>
            <a:pPr lvl="1"/>
            <a:r>
              <a:rPr lang="sr-Cyrl-CS" sz="1800" smtClean="0"/>
              <a:t>Титула одн. занимање</a:t>
            </a:r>
            <a:endParaRPr lang="en-US" sz="1800" smtClean="0"/>
          </a:p>
          <a:p>
            <a:pPr lvl="1"/>
            <a:r>
              <a:rPr lang="sr-Cyrl-CS" sz="1800" smtClean="0"/>
              <a:t>Тачна адреса код куће</a:t>
            </a:r>
            <a:endParaRPr lang="en-US" sz="1800" smtClean="0"/>
          </a:p>
          <a:p>
            <a:pPr lvl="1"/>
            <a:r>
              <a:rPr lang="sr-Cyrl-CS" sz="1800" smtClean="0"/>
              <a:t>Тачна адреса на послу </a:t>
            </a:r>
            <a:endParaRPr lang="en-US" sz="1800" smtClean="0"/>
          </a:p>
          <a:p>
            <a:pPr lvl="1"/>
            <a:r>
              <a:rPr lang="sr-Cyrl-CS" sz="1800" smtClean="0"/>
              <a:t>Бројеви телефона, мобилног, факса и адреса електронске поште</a:t>
            </a:r>
            <a:endParaRPr lang="en-US" sz="1800" smtClean="0"/>
          </a:p>
          <a:p>
            <a:pPr lvl="1"/>
            <a:r>
              <a:rPr lang="sr-Cyrl-CS" sz="1800" smtClean="0"/>
              <a:t>Име и презиме потенцијалног ментора</a:t>
            </a:r>
            <a:endParaRPr lang="en-US" sz="1800" smtClean="0"/>
          </a:p>
          <a:p>
            <a:pPr lvl="1"/>
            <a:r>
              <a:rPr lang="sr-Cyrl-CS" sz="1800" smtClean="0"/>
              <a:t>Титула</a:t>
            </a:r>
            <a:endParaRPr lang="en-US" sz="1800" smtClean="0"/>
          </a:p>
          <a:p>
            <a:pPr lvl="1"/>
            <a:r>
              <a:rPr lang="sr-Cyrl-CS" sz="1800" smtClean="0"/>
              <a:t>Предмет</a:t>
            </a:r>
            <a:endParaRPr lang="en-US" sz="1800" smtClean="0"/>
          </a:p>
          <a:p>
            <a:endParaRPr lang="en-US" sz="1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Израда пријаве теме </a:t>
            </a:r>
            <a:br>
              <a:rPr lang="ru-RU" sz="4000" smtClean="0"/>
            </a:br>
            <a:r>
              <a:rPr lang="ru-RU" sz="4000" smtClean="0"/>
              <a:t>докторске дисертације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752600"/>
            <a:ext cx="8348662" cy="4267200"/>
          </a:xfrm>
        </p:spPr>
        <p:txBody>
          <a:bodyPr/>
          <a:lstStyle/>
          <a:p>
            <a:r>
              <a:rPr lang="sr-Cyrl-RS" sz="1800" smtClean="0"/>
              <a:t>С</a:t>
            </a:r>
            <a:r>
              <a:rPr lang="sr-Cyrl-CS" sz="1800" smtClean="0"/>
              <a:t>ТРАНА 2: САЖЕТАК (не више од 250 речи)</a:t>
            </a:r>
          </a:p>
          <a:p>
            <a:pPr lvl="1"/>
            <a:r>
              <a:rPr lang="sr-Cyrl-CS" sz="1800" smtClean="0"/>
              <a:t>Увод (до 50 речи)</a:t>
            </a:r>
          </a:p>
          <a:p>
            <a:pPr lvl="1"/>
            <a:r>
              <a:rPr lang="sr-Cyrl-CS" sz="1800" smtClean="0"/>
              <a:t>Метод (до 75 речи)</a:t>
            </a:r>
          </a:p>
          <a:p>
            <a:pPr lvl="1"/>
            <a:r>
              <a:rPr lang="sr-Cyrl-CS" sz="1800" smtClean="0"/>
              <a:t>Очекивани резултати (до 100 речи)</a:t>
            </a:r>
          </a:p>
          <a:p>
            <a:pPr lvl="1"/>
            <a:r>
              <a:rPr lang="sr-Cyrl-CS" sz="1800" smtClean="0"/>
              <a:t>Очекивани закључак (до 25 речи)</a:t>
            </a:r>
          </a:p>
          <a:p>
            <a:pPr lvl="1"/>
            <a:r>
              <a:rPr lang="sr-Cyrl-CS" sz="1800" smtClean="0"/>
              <a:t>Кључне речи </a:t>
            </a:r>
          </a:p>
          <a:p>
            <a:r>
              <a:rPr lang="sr-Cyrl-CS" sz="1800" smtClean="0"/>
              <a:t>СТРАНА 3</a:t>
            </a:r>
            <a:r>
              <a:rPr lang="sr-Cyrl-RS" sz="1800" smtClean="0"/>
              <a:t>: </a:t>
            </a:r>
            <a:r>
              <a:rPr lang="sr-Cyrl-CS" sz="1800" smtClean="0"/>
              <a:t>УВОД (једна страна)</a:t>
            </a:r>
          </a:p>
          <a:p>
            <a:pPr lvl="1"/>
            <a:r>
              <a:rPr lang="sr-Cyrl-CS" sz="1800" smtClean="0"/>
              <a:t>Теоријске претпоставке рада</a:t>
            </a:r>
          </a:p>
          <a:p>
            <a:pPr lvl="1"/>
            <a:r>
              <a:rPr lang="sr-Cyrl-CS" sz="1800" smtClean="0"/>
              <a:t>Садашњи ниво научних сазнања о испитиваној теми</a:t>
            </a:r>
          </a:p>
          <a:p>
            <a:pPr lvl="1"/>
            <a:r>
              <a:rPr lang="sr-Cyrl-CS" sz="1800" smtClean="0"/>
              <a:t>Значај изабране теме за медицинску науку</a:t>
            </a:r>
          </a:p>
          <a:p>
            <a:pPr lvl="1"/>
            <a:r>
              <a:rPr lang="sr-Cyrl-CS" sz="1800" smtClean="0"/>
              <a:t>Оригиналност - шта ће ново донети резултати тезе</a:t>
            </a:r>
            <a:endParaRPr 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Израда пријаве теме </a:t>
            </a:r>
            <a:br>
              <a:rPr lang="ru-RU" sz="4000" smtClean="0"/>
            </a:br>
            <a:r>
              <a:rPr lang="ru-RU" sz="4000" smtClean="0"/>
              <a:t>докторске дисертације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752600"/>
            <a:ext cx="8348662" cy="4267200"/>
          </a:xfrm>
        </p:spPr>
        <p:txBody>
          <a:bodyPr/>
          <a:lstStyle/>
          <a:p>
            <a:r>
              <a:rPr lang="sr-Cyrl-CS" sz="1800" smtClean="0"/>
              <a:t>СТРАНА 4: ЦИЉЕВИ И ХИПОТЕЗЕ СТУДИЈЕ (једна страна)</a:t>
            </a:r>
            <a:endParaRPr lang="sr-Cyrl-RS" sz="1800" smtClean="0"/>
          </a:p>
          <a:p>
            <a:pPr lvl="1"/>
            <a:r>
              <a:rPr lang="sr-Cyrl-CS" sz="1800" smtClean="0"/>
              <a:t>А. Главни циљеви</a:t>
            </a:r>
          </a:p>
          <a:p>
            <a:pPr lvl="1"/>
            <a:r>
              <a:rPr lang="sr-Cyrl-CS" sz="1800" smtClean="0"/>
              <a:t>Б. Радне хипотезе</a:t>
            </a:r>
          </a:p>
          <a:p>
            <a:r>
              <a:rPr lang="sr-Cyrl-CS" sz="1800" smtClean="0"/>
              <a:t>СТРАНА 5: МАТЕРИЈАЛ И МЕТОД</a:t>
            </a:r>
            <a:endParaRPr lang="en-US" sz="1800" smtClean="0"/>
          </a:p>
          <a:p>
            <a:pPr lvl="1"/>
            <a:r>
              <a:rPr lang="sr-Cyrl-CS" sz="1800" smtClean="0"/>
              <a:t>А. Врста студије</a:t>
            </a:r>
            <a:endParaRPr lang="en-US" sz="1800" smtClean="0"/>
          </a:p>
          <a:p>
            <a:pPr lvl="1"/>
            <a:r>
              <a:rPr lang="sr-Cyrl-CS" sz="1800" smtClean="0"/>
              <a:t>Б. Популација која се истражује</a:t>
            </a:r>
            <a:endParaRPr lang="en-US" sz="1800" smtClean="0"/>
          </a:p>
          <a:p>
            <a:pPr lvl="1"/>
            <a:r>
              <a:rPr lang="sr-Cyrl-CS" sz="1800" smtClean="0"/>
              <a:t>В. Узорковање</a:t>
            </a:r>
            <a:endParaRPr lang="en-US" sz="1800" smtClean="0"/>
          </a:p>
          <a:p>
            <a:pPr lvl="1"/>
            <a:r>
              <a:rPr lang="sr-Cyrl-CS" sz="1800" smtClean="0"/>
              <a:t>Г. Варијабле које се мере у студији</a:t>
            </a:r>
          </a:p>
          <a:p>
            <a:pPr lvl="2"/>
            <a:r>
              <a:rPr lang="sr-Cyrl-CS" sz="1600" smtClean="0"/>
              <a:t>зависне, независне, збуњујуће</a:t>
            </a:r>
            <a:endParaRPr lang="en-US" sz="1600" smtClean="0"/>
          </a:p>
          <a:p>
            <a:pPr lvl="1"/>
            <a:r>
              <a:rPr lang="sr-Cyrl-CS" sz="1800" smtClean="0"/>
              <a:t>Д. Снага студије и величина узорка</a:t>
            </a:r>
          </a:p>
          <a:p>
            <a:pPr lvl="1"/>
            <a:r>
              <a:rPr lang="sr-Cyrl-CS" sz="1800" smtClean="0"/>
              <a:t>Ђ. Статистичка обрада података (100 речи)</a:t>
            </a:r>
            <a:endParaRPr 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Израда пријаве теме </a:t>
            </a:r>
            <a:br>
              <a:rPr lang="ru-RU" sz="4000" smtClean="0"/>
            </a:br>
            <a:r>
              <a:rPr lang="ru-RU" sz="4000" smtClean="0"/>
              <a:t>докторске дисертације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752600"/>
            <a:ext cx="8348662" cy="4267200"/>
          </a:xfrm>
        </p:spPr>
        <p:txBody>
          <a:bodyPr/>
          <a:lstStyle/>
          <a:p>
            <a:r>
              <a:rPr lang="sr-Cyrl-CS" smtClean="0"/>
              <a:t>СТРАНА 6: ОЧЕКИВАНИ РЕЗУЛТАТИ И ЗНАЧАЈ СТУДИЈЕ (250 речи)</a:t>
            </a:r>
            <a:endParaRPr lang="en-US" smtClean="0"/>
          </a:p>
          <a:p>
            <a:pPr lvl="1"/>
            <a:r>
              <a:rPr lang="sr-Cyrl-CS" smtClean="0"/>
              <a:t>шта се очекује од студије</a:t>
            </a:r>
          </a:p>
          <a:p>
            <a:pPr lvl="1"/>
            <a:r>
              <a:rPr lang="sr-Cyrl-CS" smtClean="0"/>
              <a:t>какав ће значај имати добијени резултати за науку</a:t>
            </a:r>
            <a:endParaRPr lang="en-US" smtClean="0"/>
          </a:p>
          <a:p>
            <a:r>
              <a:rPr lang="sr-Cyrl-CS" smtClean="0"/>
              <a:t>СТРАНА 7: ЛИТЕРАТУРА (до 15 референци)</a:t>
            </a:r>
          </a:p>
          <a:p>
            <a:pPr lvl="1"/>
            <a:r>
              <a:rPr lang="sr-Cyrl-CS" smtClean="0"/>
              <a:t>навођење литературе по угледу на:</a:t>
            </a:r>
          </a:p>
          <a:p>
            <a:pPr lvl="2"/>
            <a:r>
              <a:rPr lang="sr-Cyrl-CS" smtClean="0"/>
              <a:t>Serbian Journal of Experimental and Clinical Research </a:t>
            </a:r>
          </a:p>
          <a:p>
            <a:pPr lvl="2"/>
            <a:r>
              <a:rPr lang="sr-Cyrl-CS" smtClean="0"/>
              <a:t>Медицински преглед</a:t>
            </a:r>
          </a:p>
          <a:p>
            <a:pPr lvl="2"/>
            <a:r>
              <a:rPr lang="sr-Cyrl-CS" smtClean="0"/>
              <a:t>Војносанитетски преглед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mtClean="0"/>
              <a:t>Литература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752600"/>
            <a:ext cx="8196262" cy="4267200"/>
          </a:xfrm>
        </p:spPr>
        <p:txBody>
          <a:bodyPr>
            <a:normAutofit fontScale="92500" lnSpcReduction="20000"/>
          </a:bodyPr>
          <a:lstStyle/>
          <a:p>
            <a:r>
              <a:rPr lang="en-US" smtClean="0"/>
              <a:t>WHO. World Medical Association Declaration of Helsinki Ethical principles for medical research involving human subjects</a:t>
            </a:r>
            <a:r>
              <a:rPr lang="sr-Cyrl-RS" smtClean="0"/>
              <a:t>. </a:t>
            </a:r>
            <a:r>
              <a:rPr lang="en-US" smtClean="0"/>
              <a:t>JAMA, 2013;310(20):2191-4.</a:t>
            </a:r>
          </a:p>
          <a:p>
            <a:r>
              <a:rPr lang="en-US" smtClean="0"/>
              <a:t>WHO. International ethical guidelines for health-related research involving humans. Geneva, Switzerland: Council for International Organizations of Medical Sciences; 216. 122p.</a:t>
            </a:r>
            <a:endParaRPr lang="sr-Cyrl-RS" smtClean="0"/>
          </a:p>
          <a:p>
            <a:r>
              <a:rPr lang="sr-Cyrl-RS" smtClean="0"/>
              <a:t>Јанковић МС, уредник. Добра пракса у раду Етичких одбора. Крагујевац: Медицински факултет Универзитет у Крагујевцу; 2009.</a:t>
            </a:r>
            <a:r>
              <a:rPr lang="en-US" smtClean="0"/>
              <a:t> 1</a:t>
            </a:r>
            <a:r>
              <a:rPr lang="sr-Cyrl-RS" smtClean="0"/>
              <a:t>29 стр.</a:t>
            </a:r>
          </a:p>
          <a:p>
            <a:r>
              <a:rPr lang="sr-Cyrl-RS" smtClean="0"/>
              <a:t>Вучковић-Декић Љ, Миленковић П, Шобић В, уредници. Етика научноистраживачког рада у биомедицини. Београд: Академија медицинских наука, Српско лекарско друштво, Медицински факултет Универзитета у Београду; 2002. 194 стр.</a:t>
            </a:r>
          </a:p>
          <a:p>
            <a:r>
              <a:rPr lang="sr-Cyrl-RS" smtClean="0"/>
              <a:t>Јанковић МС. Дизајн истраживања. Крагујевац: Медицинско друштво за рационалну терапију Републике Србије МЕДРАТ; 2016.</a:t>
            </a:r>
            <a:r>
              <a:rPr lang="en-US" smtClean="0"/>
              <a:t> 147</a:t>
            </a:r>
            <a:r>
              <a:rPr lang="sr-Cyrl-RS" smtClean="0"/>
              <a:t> стр.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/>
              <a:t>Израда апликације </a:t>
            </a:r>
            <a:br>
              <a:rPr lang="ru-RU" sz="4000" b="1" smtClean="0"/>
            </a:br>
            <a:r>
              <a:rPr lang="ru-RU" sz="4000" b="1" smtClean="0"/>
              <a:t>за Етички одбор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mtClean="0"/>
              <a:t>Обавеза сваког истраживача је да своје научно истраживање спроведе у складу са етичким принципима:</a:t>
            </a:r>
          </a:p>
          <a:p>
            <a:pPr lvl="1"/>
            <a:r>
              <a:rPr lang="sr-Cyrl-RS" smtClean="0"/>
              <a:t>истраживање мора да буде од користи за човека и друштво</a:t>
            </a:r>
          </a:p>
          <a:p>
            <a:pPr lvl="1"/>
            <a:r>
              <a:rPr lang="sr-Cyrl-RS" smtClean="0"/>
              <a:t>истраживање мора да буде методолошки исправно, како би резултати били валидни</a:t>
            </a:r>
          </a:p>
          <a:p>
            <a:pPr lvl="1"/>
            <a:r>
              <a:rPr lang="sr-Cyrl-RS" smtClean="0"/>
              <a:t>однос користи и штете по испитанике и друштво мора да буде повољан</a:t>
            </a:r>
          </a:p>
          <a:p>
            <a:pPr lvl="1"/>
            <a:r>
              <a:rPr lang="sr-Cyrl-RS" smtClean="0"/>
              <a:t>избор испитаника мора да буде непристрасан</a:t>
            </a:r>
          </a:p>
          <a:p>
            <a:pPr lvl="1"/>
            <a:r>
              <a:rPr lang="sr-Cyrl-RS" smtClean="0"/>
              <a:t>испитаници, ако је у питању студија на људима, морају дати информисани пристанак за учешће</a:t>
            </a:r>
          </a:p>
          <a:p>
            <a:pPr lvl="1"/>
            <a:r>
              <a:rPr lang="sr-Cyrl-RS" smtClean="0"/>
              <a:t>студија мора бити одобрена од стране независног Етичког одбора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Израда апликације </a:t>
            </a:r>
            <a:br>
              <a:rPr lang="ru-RU" sz="4000" smtClean="0"/>
            </a:br>
            <a:r>
              <a:rPr lang="ru-RU" sz="4000" smtClean="0"/>
              <a:t>за Етички одбор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smtClean="0"/>
              <a:t>Етички одбор је независно тело у оквиру установе у којој се спроводи биомедицинско истраживање, које се стара о етичности истраживања и заштити интереса испитаника и друштва у целини</a:t>
            </a:r>
          </a:p>
          <a:p>
            <a:r>
              <a:rPr lang="sr-Cyrl-RS" smtClean="0"/>
              <a:t>Пријаву Етичком одбору за одобрење истраживања подноси главни истраживач</a:t>
            </a:r>
          </a:p>
          <a:p>
            <a:pPr lvl="1"/>
            <a:r>
              <a:rPr lang="sr-Cyrl-RS" smtClean="0"/>
              <a:t>видети нпр. </a:t>
            </a:r>
            <a:r>
              <a:rPr lang="en-US" smtClean="0">
                <a:hlinkClick r:id="rId2"/>
              </a:rPr>
              <a:t>https://www.kc-kg.rs/images/down/eticki/03.01.2018/uputstvo.za.podnosenje.zahteva.etickom.odboru.pdf</a:t>
            </a:r>
            <a:endParaRPr lang="sr-Cyrl-RS" smtClean="0"/>
          </a:p>
          <a:p>
            <a:r>
              <a:rPr lang="sr-Cyrl-RS" smtClean="0"/>
              <a:t>Пријаву мора да прати одговарајућа документација, на основу које Етички одбор може да процени етичност предложене студије</a:t>
            </a:r>
          </a:p>
          <a:p>
            <a:pPr lvl="1"/>
            <a:r>
              <a:rPr lang="sr-Cyrl-RS" smtClean="0"/>
              <a:t>уколико је студија већ одобрена, главни истраживач може истом Етичком одбору у форми амандмана да поднесе захтев за одобрење додатних поступака у оквиру студије.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Израда апликације </a:t>
            </a:r>
            <a:br>
              <a:rPr lang="ru-RU" sz="4000" smtClean="0"/>
            </a:br>
            <a:r>
              <a:rPr lang="ru-RU" sz="4000" smtClean="0"/>
              <a:t>за Етички одбор - документација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mtClean="0"/>
              <a:t>Попуњен образац пријаве</a:t>
            </a:r>
          </a:p>
          <a:p>
            <a:pPr lvl="1"/>
            <a:r>
              <a:rPr lang="en-US" smtClean="0"/>
              <a:t>датиран и потписан</a:t>
            </a:r>
            <a:endParaRPr lang="sr-Cyrl-RS" smtClean="0"/>
          </a:p>
          <a:p>
            <a:r>
              <a:rPr lang="en-US" smtClean="0"/>
              <a:t>Протокол истраживања</a:t>
            </a:r>
          </a:p>
          <a:p>
            <a:pPr lvl="1"/>
            <a:r>
              <a:rPr lang="en-US" smtClean="0"/>
              <a:t>датиран и потписан</a:t>
            </a:r>
          </a:p>
          <a:p>
            <a:r>
              <a:rPr lang="en-US" smtClean="0"/>
              <a:t>Сажетак протокола</a:t>
            </a:r>
          </a:p>
          <a:p>
            <a:r>
              <a:rPr lang="sr-Cyrl-RS" smtClean="0"/>
              <a:t>Б</a:t>
            </a:r>
            <a:r>
              <a:rPr lang="en-US" smtClean="0"/>
              <a:t>иографије главног и помоћних испитивача</a:t>
            </a:r>
            <a:endParaRPr lang="sr-Cyrl-RS" smtClean="0"/>
          </a:p>
          <a:p>
            <a:pPr lvl="1"/>
            <a:r>
              <a:rPr lang="en-US" smtClean="0"/>
              <a:t>датиране и потписане</a:t>
            </a:r>
          </a:p>
          <a:p>
            <a:r>
              <a:rPr lang="en-US" smtClean="0"/>
              <a:t>Изјав</a:t>
            </a:r>
            <a:r>
              <a:rPr lang="sr-Cyrl-RS" smtClean="0"/>
              <a:t>а</a:t>
            </a:r>
            <a:r>
              <a:rPr lang="en-US" smtClean="0"/>
              <a:t> о етичким документима којих се протокол придржава </a:t>
            </a:r>
          </a:p>
          <a:p>
            <a:r>
              <a:rPr lang="sr-Cyrl-RS" smtClean="0"/>
              <a:t>П</a:t>
            </a:r>
            <a:r>
              <a:rPr lang="en-US" smtClean="0"/>
              <a:t>исан</a:t>
            </a:r>
            <a:r>
              <a:rPr lang="sr-Cyrl-RS" smtClean="0"/>
              <a:t>а</a:t>
            </a:r>
            <a:r>
              <a:rPr lang="en-US" smtClean="0"/>
              <a:t> информациј</a:t>
            </a:r>
            <a:r>
              <a:rPr lang="sr-Cyrl-RS" smtClean="0"/>
              <a:t>а</a:t>
            </a:r>
            <a:r>
              <a:rPr lang="en-US" smtClean="0"/>
              <a:t> за </a:t>
            </a:r>
            <a:r>
              <a:rPr lang="sr-Cyrl-RS" smtClean="0"/>
              <a:t>испитаника </a:t>
            </a:r>
            <a:r>
              <a:rPr lang="en-US" smtClean="0"/>
              <a:t>(на </a:t>
            </a:r>
            <a:r>
              <a:rPr lang="sr-Cyrl-RS" smtClean="0"/>
              <a:t>матерњем </a:t>
            </a:r>
            <a:r>
              <a:rPr lang="en-US" smtClean="0"/>
              <a:t>језику) </a:t>
            </a:r>
          </a:p>
          <a:p>
            <a:r>
              <a:rPr lang="sr-Cyrl-RS" smtClean="0"/>
              <a:t>П</a:t>
            </a:r>
            <a:r>
              <a:rPr lang="en-US" smtClean="0"/>
              <a:t>исан</a:t>
            </a:r>
            <a:r>
              <a:rPr lang="sr-Cyrl-RS" smtClean="0"/>
              <a:t>а</a:t>
            </a:r>
            <a:r>
              <a:rPr lang="en-US" smtClean="0"/>
              <a:t> форм</a:t>
            </a:r>
            <a:r>
              <a:rPr lang="sr-Cyrl-RS" smtClean="0"/>
              <a:t>а</a:t>
            </a:r>
            <a:r>
              <a:rPr lang="en-US" smtClean="0"/>
              <a:t> изјаве о </a:t>
            </a:r>
            <a:r>
              <a:rPr lang="sr-Cyrl-RS" smtClean="0"/>
              <a:t>информисаном </a:t>
            </a:r>
            <a:r>
              <a:rPr lang="en-US" smtClean="0"/>
              <a:t>пристанку </a:t>
            </a:r>
            <a:r>
              <a:rPr lang="sr-Cyrl-RS" smtClean="0"/>
              <a:t>испитаника д</a:t>
            </a:r>
            <a:r>
              <a:rPr lang="en-US" smtClean="0"/>
              <a:t>а уче</a:t>
            </a:r>
            <a:r>
              <a:rPr lang="sr-Cyrl-RS" smtClean="0"/>
              <a:t>ствује</a:t>
            </a:r>
            <a:r>
              <a:rPr lang="en-US" smtClean="0"/>
              <a:t> у студији </a:t>
            </a:r>
          </a:p>
          <a:p>
            <a:r>
              <a:rPr lang="sr-Cyrl-RS" smtClean="0"/>
              <a:t>О</a:t>
            </a:r>
            <a:r>
              <a:rPr lang="en-US" smtClean="0"/>
              <a:t>пис начина на који ће се од </a:t>
            </a:r>
            <a:r>
              <a:rPr lang="sr-Cyrl-RS" smtClean="0"/>
              <a:t>испитаника </a:t>
            </a:r>
            <a:r>
              <a:rPr lang="en-US" smtClean="0"/>
              <a:t>добити пристанак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Израда апликације </a:t>
            </a:r>
            <a:br>
              <a:rPr lang="ru-RU" sz="4000" smtClean="0"/>
            </a:br>
            <a:r>
              <a:rPr lang="ru-RU" sz="4000" smtClean="0"/>
              <a:t>за Етички одбор - документација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mtClean="0"/>
              <a:t>Тест листе/упитници за испитанике </a:t>
            </a:r>
          </a:p>
          <a:p>
            <a:r>
              <a:rPr lang="sr-Cyrl-RS" smtClean="0"/>
              <a:t>Брошура за истраживача или сажетак карактеристика лека</a:t>
            </a:r>
          </a:p>
          <a:p>
            <a:r>
              <a:rPr lang="sr-Cyrl-RS" smtClean="0"/>
              <a:t>П</a:t>
            </a:r>
            <a:r>
              <a:rPr lang="en-US" smtClean="0"/>
              <a:t>роцедур</a:t>
            </a:r>
            <a:r>
              <a:rPr lang="sr-Cyrl-RS" smtClean="0"/>
              <a:t>а</a:t>
            </a:r>
            <a:r>
              <a:rPr lang="en-US" smtClean="0"/>
              <a:t> регрутовања </a:t>
            </a:r>
            <a:r>
              <a:rPr lang="sr-Cyrl-RS" smtClean="0"/>
              <a:t>испитаника</a:t>
            </a:r>
            <a:endParaRPr lang="en-US" smtClean="0"/>
          </a:p>
          <a:p>
            <a:pPr lvl="1"/>
            <a:r>
              <a:rPr lang="sr-Cyrl-RS" smtClean="0"/>
              <a:t>као</a:t>
            </a:r>
            <a:r>
              <a:rPr lang="en-US" smtClean="0"/>
              <a:t> и материјал који ће се за то користити</a:t>
            </a:r>
          </a:p>
          <a:p>
            <a:r>
              <a:rPr lang="sr-Cyrl-RS" smtClean="0"/>
              <a:t>И</a:t>
            </a:r>
            <a:r>
              <a:rPr lang="en-US" smtClean="0"/>
              <a:t>зјава о начину надокнаде евентуалне штете</a:t>
            </a:r>
          </a:p>
          <a:p>
            <a:r>
              <a:rPr lang="sr-Cyrl-RS" smtClean="0"/>
              <a:t>И</a:t>
            </a:r>
            <a:r>
              <a:rPr lang="en-US" smtClean="0"/>
              <a:t>нформације о евентуалној материјалној надокнади испитаницима </a:t>
            </a:r>
          </a:p>
          <a:p>
            <a:r>
              <a:rPr lang="sr-Cyrl-RS" smtClean="0"/>
              <a:t>Д</a:t>
            </a:r>
            <a:r>
              <a:rPr lang="en-US" smtClean="0"/>
              <a:t>оказ о обазбеђеном осигурању </a:t>
            </a:r>
            <a:r>
              <a:rPr lang="sr-Cyrl-RS" smtClean="0"/>
              <a:t>испитаника </a:t>
            </a:r>
            <a:r>
              <a:rPr lang="en-US" smtClean="0"/>
              <a:t>који ће учествовати у студији </a:t>
            </a:r>
          </a:p>
          <a:p>
            <a:r>
              <a:rPr lang="sr-Cyrl-RS" smtClean="0"/>
              <a:t>С</a:t>
            </a:r>
            <a:r>
              <a:rPr lang="en-US" smtClean="0"/>
              <a:t>ве значајне претходне одлуке везане за предложену студију</a:t>
            </a:r>
            <a:endParaRPr lang="sr-Cyrl-RS" smtClean="0"/>
          </a:p>
          <a:p>
            <a:pPr lvl="1"/>
            <a:r>
              <a:rPr lang="en-US" smtClean="0"/>
              <a:t>нпр. мишљење неког другог </a:t>
            </a:r>
            <a:r>
              <a:rPr lang="sr-Cyrl-RS" smtClean="0"/>
              <a:t>Етичког одбора или регулаторних тела</a:t>
            </a:r>
            <a:endParaRPr lang="en-US" smtClean="0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112126" cy="1216025"/>
          </a:xfrm>
        </p:spPr>
        <p:txBody>
          <a:bodyPr/>
          <a:lstStyle/>
          <a:p>
            <a:r>
              <a:rPr lang="ru-RU" sz="4000" smtClean="0"/>
              <a:t>Израда апликације за Етички одбор – елементи од значаја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66738" y="1676400"/>
            <a:ext cx="8272462" cy="4267200"/>
          </a:xfrm>
        </p:spPr>
        <p:txBody>
          <a:bodyPr/>
          <a:lstStyle/>
          <a:p>
            <a:r>
              <a:rPr lang="sr-Cyrl-RS" smtClean="0"/>
              <a:t>Планирање и спровођење истраживања:</a:t>
            </a:r>
          </a:p>
          <a:p>
            <a:pPr lvl="1"/>
            <a:r>
              <a:rPr lang="sr-Cyrl-RS" smtClean="0"/>
              <a:t>Да ли је методологија одговарајућа?</a:t>
            </a:r>
            <a:endParaRPr lang="ru-RU" smtClean="0"/>
          </a:p>
          <a:p>
            <a:pPr lvl="1"/>
            <a:r>
              <a:rPr lang="ru-RU" smtClean="0"/>
              <a:t>Да ли су предвидљиви ризици за испитанике оправдани?</a:t>
            </a:r>
          </a:p>
          <a:p>
            <a:pPr lvl="1"/>
            <a:r>
              <a:rPr lang="ru-RU" smtClean="0"/>
              <a:t>Да ли је неопходна употреба контролних група без терапије (плацебо контрола)?</a:t>
            </a:r>
          </a:p>
          <a:p>
            <a:pPr lvl="1"/>
            <a:r>
              <a:rPr lang="ru-RU" smtClean="0"/>
              <a:t>Који су критеријуми за превремено повлачење испитаника из студије?</a:t>
            </a:r>
          </a:p>
          <a:p>
            <a:pPr lvl="1"/>
            <a:r>
              <a:rPr lang="ru-RU" smtClean="0"/>
              <a:t>Који су критеријуми за прекид целе студије?</a:t>
            </a:r>
          </a:p>
          <a:p>
            <a:pPr lvl="1"/>
            <a:r>
              <a:rPr lang="ru-RU" smtClean="0"/>
              <a:t>Да ли постоје услови за правилно праћење и контролу спровођења студије?</a:t>
            </a:r>
          </a:p>
          <a:p>
            <a:pPr lvl="1"/>
            <a:r>
              <a:rPr lang="ru-RU" smtClean="0"/>
              <a:t>Да ли је центар испитивања адекватан (особље, опремљеност)?</a:t>
            </a:r>
          </a:p>
          <a:p>
            <a:pPr lvl="1"/>
            <a:r>
              <a:rPr lang="ru-RU" smtClean="0"/>
              <a:t>На који начин ће се објављивати резултати?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112126" cy="1216025"/>
          </a:xfrm>
        </p:spPr>
        <p:txBody>
          <a:bodyPr/>
          <a:lstStyle/>
          <a:p>
            <a:r>
              <a:rPr lang="ru-RU" sz="4000" smtClean="0"/>
              <a:t>Израда апликације за Етички одбор – елементи од значаја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66738" y="1828800"/>
            <a:ext cx="8272462" cy="4114800"/>
          </a:xfrm>
        </p:spPr>
        <p:txBody>
          <a:bodyPr/>
          <a:lstStyle/>
          <a:p>
            <a:r>
              <a:rPr lang="ru-RU" smtClean="0"/>
              <a:t>Одабир испитаника:</a:t>
            </a:r>
          </a:p>
          <a:p>
            <a:pPr lvl="1"/>
            <a:r>
              <a:rPr lang="ru-RU" smtClean="0"/>
              <a:t>Које су карактерстике популације из које се бирају испитаници?</a:t>
            </a:r>
          </a:p>
          <a:p>
            <a:pPr lvl="1"/>
            <a:r>
              <a:rPr lang="ru-RU" smtClean="0"/>
              <a:t>На који начин се испитаници регрутују?</a:t>
            </a:r>
          </a:p>
          <a:p>
            <a:pPr lvl="1"/>
            <a:r>
              <a:rPr lang="ru-RU" smtClean="0"/>
              <a:t>На који начин се испитаници информишу?</a:t>
            </a:r>
          </a:p>
          <a:p>
            <a:pPr lvl="1"/>
            <a:r>
              <a:rPr lang="ru-RU" smtClean="0"/>
              <a:t>Који су критеријуми за укључивање испитаника?</a:t>
            </a:r>
          </a:p>
          <a:p>
            <a:pPr lvl="1"/>
            <a:r>
              <a:rPr lang="ru-RU" smtClean="0"/>
              <a:t>Који су критеријуми за искључивање испитаника?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112126" cy="1216025"/>
          </a:xfrm>
        </p:spPr>
        <p:txBody>
          <a:bodyPr/>
          <a:lstStyle/>
          <a:p>
            <a:r>
              <a:rPr lang="ru-RU" sz="4000" smtClean="0"/>
              <a:t>Израда апликације за Етички одбор – елементи од значаја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66738" y="1828800"/>
            <a:ext cx="8272462" cy="4114800"/>
          </a:xfrm>
        </p:spPr>
        <p:txBody>
          <a:bodyPr/>
          <a:lstStyle/>
          <a:p>
            <a:r>
              <a:rPr lang="sr-Cyrl-RS" smtClean="0"/>
              <a:t>Заштита испитаника:</a:t>
            </a:r>
          </a:p>
          <a:p>
            <a:pPr lvl="1"/>
            <a:r>
              <a:rPr lang="ru-RU" smtClean="0"/>
              <a:t>Да ли су квалификације и искуство истраживача одговарајуће?</a:t>
            </a:r>
          </a:p>
          <a:p>
            <a:pPr lvl="1"/>
            <a:r>
              <a:rPr lang="ru-RU" smtClean="0"/>
              <a:t>Да ли постоје планови да се стандардна терапија обустави због студије и чиме се то оправдава?</a:t>
            </a:r>
          </a:p>
          <a:p>
            <a:pPr lvl="1"/>
            <a:r>
              <a:rPr lang="ru-RU" smtClean="0"/>
              <a:t>Каква нега се пружа пацијентима за време и после студије?</a:t>
            </a:r>
          </a:p>
          <a:p>
            <a:pPr lvl="1"/>
            <a:r>
              <a:rPr lang="ru-RU" smtClean="0"/>
              <a:t>Да ли су медицински надзор и психосоцијална подршка за испитанике адекватни?</a:t>
            </a:r>
          </a:p>
          <a:p>
            <a:pPr lvl="1"/>
            <a:r>
              <a:rPr lang="ru-RU" smtClean="0"/>
              <a:t>Шта се предузима ако пацијенти сами иступе из студије?</a:t>
            </a:r>
          </a:p>
          <a:p>
            <a:pPr lvl="1"/>
            <a:r>
              <a:rPr lang="ru-RU" smtClean="0"/>
              <a:t>Који су критеријуми за продужено добијање студијског лека?</a:t>
            </a:r>
          </a:p>
          <a:p>
            <a:pPr lvl="1"/>
            <a:r>
              <a:rPr lang="ru-RU" smtClean="0"/>
              <a:t>Опис трошкова и/или надокнада за испитанике.</a:t>
            </a:r>
          </a:p>
          <a:p>
            <a:pPr lvl="1"/>
            <a:r>
              <a:rPr lang="ru-RU" smtClean="0"/>
              <a:t>Опис надокнаде за случај оштећења/смрти и опис осигурања испитаника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112126" cy="1216025"/>
          </a:xfrm>
        </p:spPr>
        <p:txBody>
          <a:bodyPr/>
          <a:lstStyle/>
          <a:p>
            <a:r>
              <a:rPr lang="ru-RU" sz="4000" smtClean="0"/>
              <a:t>Израда апликације за Етички одбор – елементи од значаја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66738" y="1828800"/>
            <a:ext cx="8272462" cy="4114800"/>
          </a:xfrm>
        </p:spPr>
        <p:txBody>
          <a:bodyPr/>
          <a:lstStyle/>
          <a:p>
            <a:r>
              <a:rPr lang="sr-Cyrl-RS" smtClean="0"/>
              <a:t>Заштита података:</a:t>
            </a:r>
          </a:p>
          <a:p>
            <a:pPr lvl="1"/>
            <a:r>
              <a:rPr lang="ru-RU" smtClean="0"/>
              <a:t>Листа особа које ће имати приступ подацима о испитанику (укључујући медицинске записе и узорке биолошког материјала)</a:t>
            </a:r>
          </a:p>
          <a:p>
            <a:pPr lvl="1"/>
            <a:r>
              <a:rPr lang="ru-RU" smtClean="0"/>
              <a:t>Мере које обезбеђују безбедност и тајност личних података испитаника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 master">
  <a:themeElements>
    <a:clrScheme name="">
      <a:dk1>
        <a:srgbClr val="003399"/>
      </a:dk1>
      <a:lt1>
        <a:srgbClr val="FFFFFF"/>
      </a:lt1>
      <a:dk2>
        <a:srgbClr val="FF0000"/>
      </a:dk2>
      <a:lt2>
        <a:srgbClr val="FFFFFF"/>
      </a:lt2>
      <a:accent1>
        <a:srgbClr val="A3B2C1"/>
      </a:accent1>
      <a:accent2>
        <a:srgbClr val="003399"/>
      </a:accent2>
      <a:accent3>
        <a:srgbClr val="FFFFFF"/>
      </a:accent3>
      <a:accent4>
        <a:srgbClr val="002A82"/>
      </a:accent4>
      <a:accent5>
        <a:srgbClr val="CED5DD"/>
      </a:accent5>
      <a:accent6>
        <a:srgbClr val="002D8A"/>
      </a:accent6>
      <a:hlink>
        <a:srgbClr val="336699"/>
      </a:hlink>
      <a:folHlink>
        <a:srgbClr val="003366"/>
      </a:folHlink>
    </a:clrScheme>
    <a:fontScheme name="Profile mast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Profile master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master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master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master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master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master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master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master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master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master 10">
        <a:dk1>
          <a:srgbClr val="0066CC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56AE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master 11">
        <a:dk1>
          <a:srgbClr val="0066CC"/>
        </a:dk1>
        <a:lt1>
          <a:srgbClr val="FFFFFF"/>
        </a:lt1>
        <a:dk2>
          <a:srgbClr val="000000"/>
        </a:dk2>
        <a:lt2>
          <a:srgbClr val="F8F8F8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56AE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master 12">
        <a:dk1>
          <a:srgbClr val="3366CC"/>
        </a:dk1>
        <a:lt1>
          <a:srgbClr val="FFFFFF"/>
        </a:lt1>
        <a:dk2>
          <a:srgbClr val="000000"/>
        </a:dk2>
        <a:lt2>
          <a:srgbClr val="F8F8F8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2A56AE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master 13">
        <a:dk1>
          <a:srgbClr val="003399"/>
        </a:dk1>
        <a:lt1>
          <a:srgbClr val="FFFFFF"/>
        </a:lt1>
        <a:dk2>
          <a:srgbClr val="000000"/>
        </a:dk2>
        <a:lt2>
          <a:srgbClr val="F8F8F8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2A82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master 14">
        <a:dk1>
          <a:srgbClr val="003399"/>
        </a:dk1>
        <a:lt1>
          <a:srgbClr val="FFFFFF"/>
        </a:lt1>
        <a:dk2>
          <a:srgbClr val="000000"/>
        </a:dk2>
        <a:lt2>
          <a:srgbClr val="F8F8F8"/>
        </a:lt2>
        <a:accent1>
          <a:srgbClr val="A3B2C1"/>
        </a:accent1>
        <a:accent2>
          <a:srgbClr val="FF0000"/>
        </a:accent2>
        <a:accent3>
          <a:srgbClr val="FFFFFF"/>
        </a:accent3>
        <a:accent4>
          <a:srgbClr val="002A82"/>
        </a:accent4>
        <a:accent5>
          <a:srgbClr val="CED5DD"/>
        </a:accent5>
        <a:accent6>
          <a:srgbClr val="E7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master 15">
        <a:dk1>
          <a:srgbClr val="003399"/>
        </a:dk1>
        <a:lt1>
          <a:srgbClr val="FFFFFF"/>
        </a:lt1>
        <a:dk2>
          <a:srgbClr val="000000"/>
        </a:dk2>
        <a:lt2>
          <a:srgbClr val="F8F8F8"/>
        </a:lt2>
        <a:accent1>
          <a:srgbClr val="A3B2C1"/>
        </a:accent1>
        <a:accent2>
          <a:srgbClr val="003399"/>
        </a:accent2>
        <a:accent3>
          <a:srgbClr val="FFFFFF"/>
        </a:accent3>
        <a:accent4>
          <a:srgbClr val="002A82"/>
        </a:accent4>
        <a:accent5>
          <a:srgbClr val="CED5DD"/>
        </a:accent5>
        <a:accent6>
          <a:srgbClr val="002D8A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master 16">
        <a:dk1>
          <a:srgbClr val="003399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003399"/>
        </a:accent2>
        <a:accent3>
          <a:srgbClr val="FFFFFF"/>
        </a:accent3>
        <a:accent4>
          <a:srgbClr val="002A82"/>
        </a:accent4>
        <a:accent5>
          <a:srgbClr val="CED5DD"/>
        </a:accent5>
        <a:accent6>
          <a:srgbClr val="002D8A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Recommending A Strategy</Template>
  <TotalTime>11893</TotalTime>
  <Words>1331</Words>
  <Application>Microsoft Office PowerPoint</Application>
  <PresentationFormat>On-screen Show (4:3)</PresentationFormat>
  <Paragraphs>154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Tahoma</vt:lpstr>
      <vt:lpstr>Times New Roman</vt:lpstr>
      <vt:lpstr>Verdana</vt:lpstr>
      <vt:lpstr>Wingdings</vt:lpstr>
      <vt:lpstr>Profile master</vt:lpstr>
      <vt:lpstr>ИЗРАДА АПЛИКАЦИЈЕ ЗА ЕТИЧКИ ОДБОР И ПРИЈАВЕ ТЕМЕ  ДОКТОРСКЕ ДИСЕРТАЦИЈЕ</vt:lpstr>
      <vt:lpstr>Израда апликације  за Етички одбор</vt:lpstr>
      <vt:lpstr>Израда апликације  за Етички одбор</vt:lpstr>
      <vt:lpstr>Израда апликације  за Етички одбор - документација</vt:lpstr>
      <vt:lpstr>Израда апликације  за Етички одбор - документација</vt:lpstr>
      <vt:lpstr>Израда апликације за Етички одбор – елементи од значаја</vt:lpstr>
      <vt:lpstr>Израда апликације за Етички одбор – елементи од значаја</vt:lpstr>
      <vt:lpstr>Израда апликације за Етички одбор – елементи од значаја</vt:lpstr>
      <vt:lpstr>Израда апликације за Етички одбор – елементи од значаја</vt:lpstr>
      <vt:lpstr>Израда апликације за Етички одбор – елементи од значаја</vt:lpstr>
      <vt:lpstr>Израда апликације за Етички одбор – елементи од значаја</vt:lpstr>
      <vt:lpstr>Израда пријаве теме докторске дисертације</vt:lpstr>
      <vt:lpstr>Израда пријаве теме  докторске дисертације</vt:lpstr>
      <vt:lpstr>Израда пријаве теме  докторске дисертације</vt:lpstr>
      <vt:lpstr>Израда пријаве теме  докторске дисертације</vt:lpstr>
      <vt:lpstr>Израда пријаве теме  докторске дисертације</vt:lpstr>
      <vt:lpstr>Израда пријаве теме  докторске дисертације</vt:lpstr>
      <vt:lpstr>Литература</vt:lpstr>
    </vt:vector>
  </TitlesOfParts>
  <Company>University of Arkansas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Good Clinical Practice and Ethical Principles if Human Subjects Protection</dc:title>
  <dc:creator>Erica DeHart</dc:creator>
  <cp:lastModifiedBy>User</cp:lastModifiedBy>
  <cp:revision>365</cp:revision>
  <dcterms:created xsi:type="dcterms:W3CDTF">2003-09-25T15:41:29Z</dcterms:created>
  <dcterms:modified xsi:type="dcterms:W3CDTF">2020-06-11T21:18:27Z</dcterms:modified>
</cp:coreProperties>
</file>